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jpg&amp;ehk=0EPjZAXcWZ9Ilfn6I3Y2QOmkvc6ZvHxvd0HCxQwDZt4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6"/>
  </p:notesMasterIdLst>
  <p:sldIdLst>
    <p:sldId id="271" r:id="rId5"/>
    <p:sldId id="264" r:id="rId6"/>
    <p:sldId id="2595" r:id="rId7"/>
    <p:sldId id="272" r:id="rId8"/>
    <p:sldId id="2586" r:id="rId9"/>
    <p:sldId id="2620" r:id="rId10"/>
    <p:sldId id="2621" r:id="rId11"/>
    <p:sldId id="2622" r:id="rId12"/>
    <p:sldId id="2623" r:id="rId13"/>
    <p:sldId id="2624" r:id="rId14"/>
    <p:sldId id="2596" r:id="rId15"/>
  </p:sldIdLst>
  <p:sldSz cx="12192000" cy="6858000"/>
  <p:notesSz cx="6858000" cy="9144000"/>
  <p:embeddedFontLst>
    <p:embeddedFont>
      <p:font typeface="ADLaM Display" panose="02010000000000000000" pitchFamily="2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Oswald" panose="00000500000000000000" pitchFamily="2" charset="0"/>
      <p:regular r:id="rId26"/>
      <p:bold r:id="rId27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3395"/>
    <a:srgbClr val="742575"/>
    <a:srgbClr val="85E9AA"/>
    <a:srgbClr val="00FF00"/>
    <a:srgbClr val="D482D4"/>
    <a:srgbClr val="322944"/>
    <a:srgbClr val="EA0763"/>
    <a:srgbClr val="5C5CEE"/>
    <a:srgbClr val="8D2C8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8136" autoAdjust="0"/>
  </p:normalViewPr>
  <p:slideViewPr>
    <p:cSldViewPr snapToGrid="0">
      <p:cViewPr varScale="1">
        <p:scale>
          <a:sx n="139" d="100"/>
          <a:sy n="139" d="100"/>
        </p:scale>
        <p:origin x="2405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18/02/2026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671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0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3AF03-4469-C999-84B4-3C850B83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21F72B5-E195-31B4-60F5-4BB193A15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9E3E2B-626C-B923-83FA-85DA0EF9E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AA5436-0B7C-230F-7C0A-F44BB9749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11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739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dirty="0">
                <a:solidFill>
                  <a:srgbClr val="322944"/>
                </a:solidFill>
              </a:rPr>
              <a:t>Global Power Platform Bootcamp 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s-CO" sz="4000" b="1" kern="1200" dirty="0" err="1">
                <a:solidFill>
                  <a:srgbClr val="322944"/>
                </a:solidFill>
                <a:latin typeface="+mn-lt"/>
                <a:ea typeface="+mn-ea"/>
                <a:cs typeface="+mn-cs"/>
              </a:rPr>
              <a:t>Agent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 Bootcamp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2026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3B429F8-9E7C-FCBE-46DB-8C84595F1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80" t="-15352" r="-14151" b="-13578"/>
          <a:stretch/>
        </p:blipFill>
        <p:spPr>
          <a:xfrm>
            <a:off x="184168" y="556029"/>
            <a:ext cx="2642331" cy="278430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99DA376-7D99-1255-23AF-B2687D81245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7E198C2D-75F3-250E-E58E-216BC3E955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31" name="Imagen 30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E5CB6AC4-3D14-2A74-5B1A-6F61AC8178C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26" name="Picture 2" descr="All Microsoft Fabric icons for diagramming - Sam Debruyn">
            <a:extLst>
              <a:ext uri="{FF2B5EF4-FFF2-40B4-BE49-F238E27FC236}">
                <a16:creationId xmlns:a16="http://schemas.microsoft.com/office/drawing/2014/main" id="{25ABA0D7-A5EF-89B2-8335-ACDF43371B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 descr="Forma&#10;&#10;El contenido generado por IA puede ser incorrecto.">
            <a:extLst>
              <a:ext uri="{FF2B5EF4-FFF2-40B4-BE49-F238E27FC236}">
                <a16:creationId xmlns:a16="http://schemas.microsoft.com/office/drawing/2014/main" id="{82911D1B-2005-3F7A-9D1A-9AAB88F5D18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35" name="Imagen 34" descr="Icono&#10;&#10;El contenido generado por IA puede ser incorrecto.">
            <a:extLst>
              <a:ext uri="{FF2B5EF4-FFF2-40B4-BE49-F238E27FC236}">
                <a16:creationId xmlns:a16="http://schemas.microsoft.com/office/drawing/2014/main" id="{1660DFDC-AA6D-4D20-4351-C319B9E6FC6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36" name="Imagen 35" descr="Icono&#10;&#10;El contenido generado por IA puede ser incorrecto.">
            <a:extLst>
              <a:ext uri="{FF2B5EF4-FFF2-40B4-BE49-F238E27FC236}">
                <a16:creationId xmlns:a16="http://schemas.microsoft.com/office/drawing/2014/main" id="{68826612-BB48-1CB0-C0FD-73AB52610C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CAB225A8-750F-F70D-840E-61DF2940F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05827EE4-6A9A-09DA-59F6-31992FD7C3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2DE8211E-EE30-F534-63E7-2E923AC0AC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2" name="Graphic 12">
            <a:extLst>
              <a:ext uri="{FF2B5EF4-FFF2-40B4-BE49-F238E27FC236}">
                <a16:creationId xmlns:a16="http://schemas.microsoft.com/office/drawing/2014/main" id="{910D376C-3831-0059-638E-DF82AF4E14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3" name="Freeform 10">
            <a:extLst>
              <a:ext uri="{FF2B5EF4-FFF2-40B4-BE49-F238E27FC236}">
                <a16:creationId xmlns:a16="http://schemas.microsoft.com/office/drawing/2014/main" id="{9F195A82-8B0F-5226-6CF1-A1970D9E2720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Imagen 13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5353824B-E6AD-B76C-3AAF-D86A828CF7D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FEC94C27-CE10-8460-70B4-DDBFA806279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6" name="Imagen 15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FEAC62F7-36E0-1AF0-869F-2BD092ED15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7" name="Picture 2" descr="All Microsoft Fabric icons for diagramming - Sam Debruyn">
            <a:extLst>
              <a:ext uri="{FF2B5EF4-FFF2-40B4-BE49-F238E27FC236}">
                <a16:creationId xmlns:a16="http://schemas.microsoft.com/office/drawing/2014/main" id="{90B61367-66A5-C9AB-1331-BE5D71666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 descr="Forma&#10;&#10;El contenido generado por IA puede ser incorrecto.">
            <a:extLst>
              <a:ext uri="{FF2B5EF4-FFF2-40B4-BE49-F238E27FC236}">
                <a16:creationId xmlns:a16="http://schemas.microsoft.com/office/drawing/2014/main" id="{21527C8D-E6AF-D1A7-5F25-F0B041AA07C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B543D8BA-8B1B-9085-C92E-A44FD7CE8E6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0" name="Imagen 19" descr="Icono&#10;&#10;El contenido generado por IA puede ser incorrecto.">
            <a:extLst>
              <a:ext uri="{FF2B5EF4-FFF2-40B4-BE49-F238E27FC236}">
                <a16:creationId xmlns:a16="http://schemas.microsoft.com/office/drawing/2014/main" id="{51B60A17-DEA6-0AA3-E243-08F228805B5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3" name="Graphic 6">
            <a:extLst>
              <a:ext uri="{FF2B5EF4-FFF2-40B4-BE49-F238E27FC236}">
                <a16:creationId xmlns:a16="http://schemas.microsoft.com/office/drawing/2014/main" id="{5961EE2D-95FC-677E-C029-B035D6E76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13" name="Graphic 8">
            <a:extLst>
              <a:ext uri="{FF2B5EF4-FFF2-40B4-BE49-F238E27FC236}">
                <a16:creationId xmlns:a16="http://schemas.microsoft.com/office/drawing/2014/main" id="{124C64BA-A93F-0D7B-D84B-63B959847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4" name="Graphic 9">
            <a:extLst>
              <a:ext uri="{FF2B5EF4-FFF2-40B4-BE49-F238E27FC236}">
                <a16:creationId xmlns:a16="http://schemas.microsoft.com/office/drawing/2014/main" id="{43D82821-B4F0-C424-AFF6-9A711E51A1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6C833CA-E946-12DC-1143-3208DC5FFF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id="{C68A1FAD-68F4-473B-2115-6988297DF0EB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141494B-0989-6582-24E3-CDE9050B26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B3EDB7D0-F48B-F921-CF58-3D397BA26F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9" name="Imagen 1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414E955F-5266-9214-7917-F1BBB7EE6C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20" name="Picture 2" descr="All Microsoft Fabric icons for diagramming - Sam Debruyn">
            <a:extLst>
              <a:ext uri="{FF2B5EF4-FFF2-40B4-BE49-F238E27FC236}">
                <a16:creationId xmlns:a16="http://schemas.microsoft.com/office/drawing/2014/main" id="{1978A1C9-AF8C-A3BB-978F-C276AA106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Forma&#10;&#10;El contenido generado por IA puede ser incorrecto.">
            <a:extLst>
              <a:ext uri="{FF2B5EF4-FFF2-40B4-BE49-F238E27FC236}">
                <a16:creationId xmlns:a16="http://schemas.microsoft.com/office/drawing/2014/main" id="{E13BE7CB-2630-0BFA-3B1E-B70E12DA871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22" name="Imagen 21" descr="Icono&#10;&#10;El contenido generado por IA puede ser incorrecto.">
            <a:extLst>
              <a:ext uri="{FF2B5EF4-FFF2-40B4-BE49-F238E27FC236}">
                <a16:creationId xmlns:a16="http://schemas.microsoft.com/office/drawing/2014/main" id="{B86631CA-56B5-B179-AB89-67E764DE3B2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552CF5E5-5D11-9788-EFA4-FA6DF9CEA00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D24F70-330F-250E-A77F-C248EB8C9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CACE6E-500F-2563-6BC8-8CAC03D64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7E2AA9-A172-0F4C-9BB1-87F02DCC3B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5DCA55E7-684B-5284-A865-A81B6DF4A9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3D06628-6AF1-CECA-487B-9CCAEAE5830A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3" name="Imagen 12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327D5E50-80B4-CDCD-4B81-913D6EA358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4A60ACAA-0936-B469-2CAF-AC6034BD80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5" name="Imagen 1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A583E543-E19A-E9CB-F438-DD411EF1C5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6" name="Picture 2" descr="All Microsoft Fabric icons for diagramming - Sam Debruyn">
            <a:extLst>
              <a:ext uri="{FF2B5EF4-FFF2-40B4-BE49-F238E27FC236}">
                <a16:creationId xmlns:a16="http://schemas.microsoft.com/office/drawing/2014/main" id="{320360EA-9FA5-7BC6-2828-F6ADC79626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Forma&#10;&#10;El contenido generado por IA puede ser incorrecto.">
            <a:extLst>
              <a:ext uri="{FF2B5EF4-FFF2-40B4-BE49-F238E27FC236}">
                <a16:creationId xmlns:a16="http://schemas.microsoft.com/office/drawing/2014/main" id="{CAA047B6-CC26-2237-68F5-B564C8ECACA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7F6ECC1C-4F3B-4A4C-FB50-FEE86CB8EF8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30B91F7D-E56F-B57A-3606-1A5C08BD25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295BDA9E-AC66-B54A-F654-E588BC561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FB36A320-A0F8-FD2A-3CE3-22A1F8844F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AD9405FC-F017-52B4-6CCE-A03EC76A9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7AECA370-F948-4C89-57D8-A7A00484E26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B65432FE-F37A-EE74-058D-67E76E0D2C5D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Imagen 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25882A82-EAA4-CE4E-A241-072AC7AF6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61947A7E-8D4E-22B1-6F80-754B60B92F5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C6A5DE03-D2CB-FD19-095F-5AE87DC79F9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" name="Picture 2" descr="All Microsoft Fabric icons for diagramming - Sam Debruyn">
            <a:extLst>
              <a:ext uri="{FF2B5EF4-FFF2-40B4-BE49-F238E27FC236}">
                <a16:creationId xmlns:a16="http://schemas.microsoft.com/office/drawing/2014/main" id="{6A6F4FC2-AF9D-F8E8-DA63-397C81BAC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0D2CFC83-0E40-A41D-D51E-837D2023665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2708F209-B273-A441-BB21-AB556B95CEA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042B32E8-B218-5168-7F8D-50E7731281D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7ACA96-B149-449B-926E-10B3A40EE169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F3065-7D4B-4AAA-BC5F-FD7DD0AF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95300"/>
            <a:ext cx="8686800" cy="7112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C34B-647F-4F32-89AC-F096E6F5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D8141-02A0-424A-9720-2ED5A04E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Gian Carlo Poggi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B53C-152B-480C-94B0-FAA9B416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6554E-82B1-4FEB-A78C-7166D2D61AAC}" type="slidenum">
              <a:rPr lang="en-ID" smtClean="0"/>
              <a:t>‹Nº›</a:t>
            </a:fld>
            <a:endParaRPr lang="en-ID"/>
          </a:p>
        </p:txBody>
      </p:sp>
      <p:sp>
        <p:nvSpPr>
          <p:cNvPr id="8" name="Graphic 9">
            <a:extLst>
              <a:ext uri="{FF2B5EF4-FFF2-40B4-BE49-F238E27FC236}">
                <a16:creationId xmlns:a16="http://schemas.microsoft.com/office/drawing/2014/main" id="{A603CD60-D03A-4489-B631-9637649F891E}"/>
              </a:ext>
            </a:extLst>
          </p:cNvPr>
          <p:cNvSpPr/>
          <p:nvPr userDrawn="1"/>
        </p:nvSpPr>
        <p:spPr>
          <a:xfrm>
            <a:off x="11477625" y="5934075"/>
            <a:ext cx="714375" cy="923925"/>
          </a:xfrm>
          <a:custGeom>
            <a:avLst/>
            <a:gdLst>
              <a:gd name="connsiteX0" fmla="*/ 0 w 714375"/>
              <a:gd name="connsiteY0" fmla="*/ 415290 h 923925"/>
              <a:gd name="connsiteX1" fmla="*/ 0 w 714375"/>
              <a:gd name="connsiteY1" fmla="*/ 930593 h 923925"/>
              <a:gd name="connsiteX2" fmla="*/ 289560 w 714375"/>
              <a:gd name="connsiteY2" fmla="*/ 930593 h 923925"/>
              <a:gd name="connsiteX3" fmla="*/ 718185 w 714375"/>
              <a:gd name="connsiteY3" fmla="*/ 682943 h 923925"/>
              <a:gd name="connsiteX4" fmla="*/ 718185 w 714375"/>
              <a:gd name="connsiteY4" fmla="*/ 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375" h="923925">
                <a:moveTo>
                  <a:pt x="0" y="415290"/>
                </a:moveTo>
                <a:lnTo>
                  <a:pt x="0" y="930593"/>
                </a:lnTo>
                <a:lnTo>
                  <a:pt x="289560" y="930593"/>
                </a:lnTo>
                <a:lnTo>
                  <a:pt x="718185" y="682943"/>
                </a:lnTo>
                <a:lnTo>
                  <a:pt x="718185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32A3E-EDE5-4D4B-951F-12B514B87603}"/>
              </a:ext>
            </a:extLst>
          </p:cNvPr>
          <p:cNvSpPr txBox="1"/>
          <p:nvPr userDrawn="1"/>
        </p:nvSpPr>
        <p:spPr>
          <a:xfrm>
            <a:off x="11616931" y="6265946"/>
            <a:ext cx="4667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‹Nº›</a:t>
            </a:fld>
            <a:endParaRPr lang="id-ID" sz="18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11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1242E21-B1F1-451B-9E32-C37D77B28DC9}"/>
              </a:ext>
            </a:extLst>
          </p:cNvPr>
          <p:cNvSpPr/>
          <p:nvPr userDrawn="1"/>
        </p:nvSpPr>
        <p:spPr>
          <a:xfrm>
            <a:off x="0" y="121054"/>
            <a:ext cx="3612356" cy="4021974"/>
          </a:xfrm>
          <a:custGeom>
            <a:avLst/>
            <a:gdLst>
              <a:gd name="connsiteX0" fmla="*/ 0 w 3612356"/>
              <a:gd name="connsiteY0" fmla="*/ 0 h 4021974"/>
              <a:gd name="connsiteX1" fmla="*/ 3612356 w 3612356"/>
              <a:gd name="connsiteY1" fmla="*/ 0 h 4021974"/>
              <a:gd name="connsiteX2" fmla="*/ 2831631 w 3612356"/>
              <a:gd name="connsiteY2" fmla="*/ 2635318 h 4021974"/>
              <a:gd name="connsiteX3" fmla="*/ 609961 w 3612356"/>
              <a:gd name="connsiteY3" fmla="*/ 3902838 h 4021974"/>
              <a:gd name="connsiteX4" fmla="*/ 0 w 3612356"/>
              <a:gd name="connsiteY4" fmla="*/ 3644807 h 40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356" h="4021974">
                <a:moveTo>
                  <a:pt x="0" y="0"/>
                </a:moveTo>
                <a:lnTo>
                  <a:pt x="3612356" y="0"/>
                </a:lnTo>
                <a:lnTo>
                  <a:pt x="2831631" y="2635318"/>
                </a:lnTo>
                <a:cubicBezTo>
                  <a:pt x="2511978" y="3715819"/>
                  <a:pt x="1511800" y="4285403"/>
                  <a:pt x="609961" y="3902838"/>
                </a:cubicBezTo>
                <a:lnTo>
                  <a:pt x="0" y="364480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3A0C5E5-2AD3-4C09-9C0C-18EFC1388EC8}"/>
              </a:ext>
            </a:extLst>
          </p:cNvPr>
          <p:cNvSpPr/>
          <p:nvPr userDrawn="1"/>
        </p:nvSpPr>
        <p:spPr>
          <a:xfrm>
            <a:off x="0" y="1"/>
            <a:ext cx="4597898" cy="4093995"/>
          </a:xfrm>
          <a:custGeom>
            <a:avLst/>
            <a:gdLst>
              <a:gd name="connsiteX0" fmla="*/ 0 w 4597898"/>
              <a:gd name="connsiteY0" fmla="*/ 0 h 4093995"/>
              <a:gd name="connsiteX1" fmla="*/ 4597898 w 4597898"/>
              <a:gd name="connsiteY1" fmla="*/ 0 h 4093995"/>
              <a:gd name="connsiteX2" fmla="*/ 3587598 w 4597898"/>
              <a:gd name="connsiteY2" fmla="*/ 2844860 h 4093995"/>
              <a:gd name="connsiteX3" fmla="*/ 1188522 w 4597898"/>
              <a:gd name="connsiteY3" fmla="*/ 3986674 h 4093995"/>
              <a:gd name="connsiteX4" fmla="*/ 0 w 4597898"/>
              <a:gd name="connsiteY4" fmla="*/ 3567251 h 409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7898" h="4093995">
                <a:moveTo>
                  <a:pt x="0" y="0"/>
                </a:moveTo>
                <a:lnTo>
                  <a:pt x="4597898" y="0"/>
                </a:lnTo>
                <a:lnTo>
                  <a:pt x="3587598" y="2844860"/>
                </a:lnTo>
                <a:cubicBezTo>
                  <a:pt x="3242420" y="3818203"/>
                  <a:pt x="2162375" y="4331298"/>
                  <a:pt x="1188522" y="3986674"/>
                </a:cubicBezTo>
                <a:lnTo>
                  <a:pt x="0" y="356725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2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75EA05-A4BA-4F2C-9D86-860317ED6FCB}"/>
              </a:ext>
            </a:extLst>
          </p:cNvPr>
          <p:cNvCxnSpPr>
            <a:cxnSpLocks/>
          </p:cNvCxnSpPr>
          <p:nvPr userDrawn="1"/>
        </p:nvCxnSpPr>
        <p:spPr>
          <a:xfrm>
            <a:off x="4226769" y="1910618"/>
            <a:ext cx="0" cy="3592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C898182C-5819-4BDF-8E07-95EBE84B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485" y="1574716"/>
            <a:ext cx="6519953" cy="1536246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2DDCA16-BFF0-4EA3-9FD4-FB99748D6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27485" y="3225261"/>
            <a:ext cx="6519939" cy="27162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0059547-B1BC-42C9-B370-FB9BFD0C86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5302" y="4458439"/>
            <a:ext cx="3430750" cy="396419"/>
          </a:xfrm>
        </p:spPr>
        <p:txBody>
          <a:bodyPr numCol="1" spcCol="36000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spc="100" baseline="0">
                <a:latin typeface="+mj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5pPr>
          </a:lstStyle>
          <a:p>
            <a:pPr lvl="0"/>
            <a:r>
              <a:rPr lang="en-ID" dirty="0"/>
              <a:t>ADD MESSAGE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EFBF10C-B326-437F-9038-C7AB15FE5C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5302" y="4797016"/>
            <a:ext cx="3430752" cy="465449"/>
          </a:xfrm>
        </p:spPr>
        <p:txBody>
          <a:bodyPr numCol="1" spcCol="36000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>
              <a:lnSpc>
                <a:spcPct val="150000"/>
              </a:lnSpc>
              <a:defRPr sz="2400" spc="100" baseline="0"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5pPr>
          </a:lstStyle>
          <a:p>
            <a:pPr lvl="0"/>
            <a:r>
              <a:rPr lang="en-ID" dirty="0"/>
              <a:t>Add Message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A5AD55E-BF88-49A3-82A3-7A79156BA03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52" y="-9180"/>
            <a:ext cx="4428850" cy="3948404"/>
          </a:xfrm>
          <a:custGeom>
            <a:avLst/>
            <a:gdLst>
              <a:gd name="connsiteX0" fmla="*/ 0 w 4428850"/>
              <a:gd name="connsiteY0" fmla="*/ 0 h 3922576"/>
              <a:gd name="connsiteX1" fmla="*/ 4428850 w 4428850"/>
              <a:gd name="connsiteY1" fmla="*/ 0 h 3922576"/>
              <a:gd name="connsiteX2" fmla="*/ 3681328 w 4428850"/>
              <a:gd name="connsiteY2" fmla="*/ 2753419 h 3922576"/>
              <a:gd name="connsiteX3" fmla="*/ 1738927 w 4428850"/>
              <a:gd name="connsiteY3" fmla="*/ 3867486 h 3922576"/>
              <a:gd name="connsiteX4" fmla="*/ 0 w 4428850"/>
              <a:gd name="connsiteY4" fmla="*/ 3397038 h 39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8850" h="3922576">
                <a:moveTo>
                  <a:pt x="0" y="0"/>
                </a:moveTo>
                <a:lnTo>
                  <a:pt x="4428850" y="0"/>
                </a:lnTo>
                <a:lnTo>
                  <a:pt x="3681328" y="2753419"/>
                </a:lnTo>
                <a:cubicBezTo>
                  <a:pt x="3453320" y="3594743"/>
                  <a:pt x="2578806" y="4095495"/>
                  <a:pt x="1738927" y="3867486"/>
                </a:cubicBezTo>
                <a:lnTo>
                  <a:pt x="0" y="33970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120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  <p:sldLayoutId id="2147483657" r:id="rId5"/>
    <p:sldLayoutId id="2147483662" r:id="rId6"/>
    <p:sldLayoutId id="21474836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2026/location-detail/?id=204afdc1-9ec1-f011-aa43-000d3af39bfd&amp;city=Cali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powerplatformbootcamp.com/2026/location-detail/?id=204afdc1-9ec1-f011-aa43-000d3af39bfd&amp;city=Cal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&amp;ehk=0EPjZAXcWZ9Ilfn6I3Y2QOmkvc6ZvHxvd0HCxQwDZt4"/><Relationship Id="rId5" Type="http://schemas.openxmlformats.org/officeDocument/2006/relationships/image" Target="../media/image19.jp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EC86-5BDC-0F78-E4C5-05F42ADA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72655AB-5CF3-5132-B959-E47216143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5547" y="3429000"/>
            <a:ext cx="5639219" cy="465220"/>
          </a:xfrm>
        </p:spPr>
        <p:txBody>
          <a:bodyPr>
            <a:normAutofit lnSpcReduction="10000"/>
          </a:bodyPr>
          <a:lstStyle/>
          <a:p>
            <a:r>
              <a:rPr lang="es-CO" dirty="0"/>
              <a:t>John Jairo Vergara Domínguez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EF3C02-B45B-506E-33D1-4677C95D0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0374" y="4033357"/>
            <a:ext cx="6973556" cy="1684397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sz="26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Transformación de datos con </a:t>
            </a:r>
            <a:r>
              <a:rPr lang="es-ES" sz="2600" b="1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Power</a:t>
            </a:r>
            <a:r>
              <a:rPr lang="es-ES" sz="26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s-ES" sz="2600" b="1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Query</a:t>
            </a:r>
            <a:r>
              <a:rPr lang="es-ES" sz="26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{M}</a:t>
            </a:r>
          </a:p>
          <a:p>
            <a:r>
              <a:rPr lang="es-ES" dirty="0"/>
              <a:t>Normalización por día/persona </a:t>
            </a:r>
          </a:p>
          <a:p>
            <a:r>
              <a:rPr lang="es-ES" dirty="0"/>
              <a:t>+ reparto de costos (demo en Excel)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50FE6E-ECB1-399F-49F3-D62B1E509A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83" y="3403242"/>
            <a:ext cx="1117181" cy="433065"/>
          </a:xfrm>
        </p:spPr>
        <p:txBody>
          <a:bodyPr>
            <a:normAutofit fontScale="92500"/>
          </a:bodyPr>
          <a:lstStyle/>
          <a:p>
            <a:r>
              <a:rPr lang="es-CO" dirty="0"/>
              <a:t>Colombia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116F02-A735-C947-8A4C-04C43973F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9" t="16382" r="86" b="1654"/>
          <a:stretch>
            <a:fillRect/>
          </a:stretch>
        </p:blipFill>
        <p:spPr>
          <a:xfrm>
            <a:off x="1919236" y="3045399"/>
            <a:ext cx="2858755" cy="28286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399B5D-6944-2FD0-2E42-4568EED9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1" y="4214883"/>
            <a:ext cx="869106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86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C4BF4-B8EB-4966-21B4-2C7236909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E5A1889-8ED0-CE95-0875-AD75D87681D2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John Vergara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26659D-5049-0527-0874-F89DE0FE1A1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Reglas de Negocio del Caso</a:t>
            </a:r>
            <a:endParaRPr lang="es-CO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191EBE-43DB-F701-24E1-56C45ACE1AEE}"/>
              </a:ext>
            </a:extLst>
          </p:cNvPr>
          <p:cNvSpPr txBox="1">
            <a:spLocks/>
          </p:cNvSpPr>
          <p:nvPr/>
        </p:nvSpPr>
        <p:spPr>
          <a:xfrm>
            <a:off x="629696" y="1634114"/>
            <a:ext cx="8353530" cy="40582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953395"/>
                </a:solidFill>
              </a:rPr>
              <a:t>Tarifa =</a:t>
            </a:r>
            <a:r>
              <a:rPr lang="es-ES" dirty="0"/>
              <a:t> costo total del proyecto (no diaria)</a:t>
            </a:r>
          </a:p>
          <a:p>
            <a:r>
              <a:rPr lang="es-ES" dirty="0">
                <a:solidFill>
                  <a:srgbClr val="953395"/>
                </a:solidFill>
              </a:rPr>
              <a:t>Días =</a:t>
            </a:r>
            <a:r>
              <a:rPr lang="es-ES" dirty="0"/>
              <a:t> (</a:t>
            </a:r>
            <a:r>
              <a:rPr lang="es-ES" dirty="0" err="1"/>
              <a:t>EndDate</a:t>
            </a:r>
            <a:r>
              <a:rPr lang="es-ES" dirty="0"/>
              <a:t> - </a:t>
            </a:r>
            <a:r>
              <a:rPr lang="es-ES" dirty="0" err="1"/>
              <a:t>StartDate</a:t>
            </a:r>
            <a:r>
              <a:rPr lang="es-ES" dirty="0"/>
              <a:t>) + 1 (rango inclusivo)</a:t>
            </a:r>
          </a:p>
          <a:p>
            <a:r>
              <a:rPr lang="es-ES" dirty="0" err="1">
                <a:solidFill>
                  <a:srgbClr val="953395"/>
                </a:solidFill>
              </a:rPr>
              <a:t>CostoDiaProyecto</a:t>
            </a:r>
            <a:r>
              <a:rPr lang="es-ES" dirty="0">
                <a:solidFill>
                  <a:srgbClr val="953395"/>
                </a:solidFill>
              </a:rPr>
              <a:t> =</a:t>
            </a:r>
            <a:r>
              <a:rPr lang="es-ES" dirty="0"/>
              <a:t> Tarifa / Días</a:t>
            </a:r>
          </a:p>
          <a:p>
            <a:r>
              <a:rPr lang="es-ES" dirty="0">
                <a:solidFill>
                  <a:srgbClr val="953395"/>
                </a:solidFill>
              </a:rPr>
              <a:t>Personas:</a:t>
            </a:r>
            <a:r>
              <a:rPr lang="es-ES" dirty="0"/>
              <a:t> la 1ª es Encargado y recibe el doble</a:t>
            </a:r>
          </a:p>
          <a:p>
            <a:r>
              <a:rPr lang="es-ES" dirty="0">
                <a:solidFill>
                  <a:srgbClr val="953395"/>
                </a:solidFill>
              </a:rPr>
              <a:t>Pesos:</a:t>
            </a:r>
            <a:r>
              <a:rPr lang="es-ES" dirty="0"/>
              <a:t> Encargado=2, otros=1; </a:t>
            </a:r>
            <a:r>
              <a:rPr lang="es-ES" dirty="0" err="1"/>
              <a:t>PesoTotal</a:t>
            </a:r>
            <a:r>
              <a:rPr lang="es-ES" dirty="0"/>
              <a:t> = N + 1</a:t>
            </a:r>
          </a:p>
          <a:p>
            <a:r>
              <a:rPr lang="es-ES" dirty="0" err="1">
                <a:solidFill>
                  <a:srgbClr val="953395"/>
                </a:solidFill>
              </a:rPr>
              <a:t>CostoDiaPersona</a:t>
            </a:r>
            <a:r>
              <a:rPr lang="es-ES" dirty="0">
                <a:solidFill>
                  <a:srgbClr val="953395"/>
                </a:solidFill>
              </a:rPr>
              <a:t> =</a:t>
            </a:r>
            <a:r>
              <a:rPr lang="es-ES" dirty="0"/>
              <a:t> </a:t>
            </a:r>
            <a:r>
              <a:rPr lang="es-ES" dirty="0" err="1"/>
              <a:t>CostoDiaProyecto</a:t>
            </a:r>
            <a:r>
              <a:rPr lang="es-ES" dirty="0"/>
              <a:t> * Peso / </a:t>
            </a:r>
            <a:r>
              <a:rPr lang="es-ES" dirty="0" err="1"/>
              <a:t>PesoTotal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2092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53A3-B75D-879B-778A-5CEE7C93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3E37D8-DA8D-900F-91D0-748E5BF7D0BF}"/>
              </a:ext>
            </a:extLst>
          </p:cNvPr>
          <p:cNvSpPr txBox="1">
            <a:spLocks/>
          </p:cNvSpPr>
          <p:nvPr/>
        </p:nvSpPr>
        <p:spPr>
          <a:xfrm>
            <a:off x="1182000" y="1576251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322944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3"/>
            <a:extLst>
              <a:ext uri="{FF2B5EF4-FFF2-40B4-BE49-F238E27FC236}">
                <a16:creationId xmlns:a16="http://schemas.microsoft.com/office/drawing/2014/main" id="{DAAFCC3D-26DF-A988-0F23-BE784822845C}"/>
              </a:ext>
            </a:extLst>
          </p:cNvPr>
          <p:cNvSpPr txBox="1"/>
          <p:nvPr/>
        </p:nvSpPr>
        <p:spPr>
          <a:xfrm>
            <a:off x="507123" y="5600319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rgbClr val="32294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https://www.powerplatformbootcamp.com/2026/location-detail/?id=204afdc1-9ec1-f011-aa43-000d3af39bfd&amp;city=Cali</a:t>
            </a:r>
            <a:endParaRPr lang="es-CO" sz="1600" dirty="0">
              <a:solidFill>
                <a:srgbClr val="322944"/>
              </a:solidFill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A351709-BF16-0619-3DE4-B5288D1E0109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255758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7E5D7C6-C1B9-7558-AB95-80C76852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14E9C84D-9499-F512-E030-8387EAECC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685D258-6319-E48D-AE9B-AE0B0C8A20D6}"/>
              </a:ext>
            </a:extLst>
          </p:cNvPr>
          <p:cNvSpPr txBox="1"/>
          <p:nvPr/>
        </p:nvSpPr>
        <p:spPr>
          <a:xfrm>
            <a:off x="4563136" y="1570499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22944"/>
                </a:solidFill>
              </a:rPr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130F553-2849-E9DB-DA84-D78FE28F2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573142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DE13096-DE28-B1A4-76B6-A447F3F37460}"/>
              </a:ext>
            </a:extLst>
          </p:cNvPr>
          <p:cNvCxnSpPr/>
          <p:nvPr/>
        </p:nvCxnSpPr>
        <p:spPr>
          <a:xfrm>
            <a:off x="6418757" y="1976639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0BA4ACC3-C414-1899-C142-ADA6E3F013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>
            <a:fillRect/>
          </a:stretch>
        </p:blipFill>
        <p:spPr>
          <a:xfrm>
            <a:off x="3576755" y="4055644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129AEBC-4F8E-2631-8E64-47FE719C0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>
          <a:xfrm>
            <a:off x="6058757" y="4052510"/>
            <a:ext cx="720000" cy="283045"/>
          </a:xfrm>
          <a:prstGeom prst="roundRect">
            <a:avLst>
              <a:gd name="adj" fmla="val 50000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96470-EED1-76D9-E638-262B7A247347}"/>
              </a:ext>
            </a:extLst>
          </p:cNvPr>
          <p:cNvSpPr txBox="1">
            <a:spLocks/>
          </p:cNvSpPr>
          <p:nvPr/>
        </p:nvSpPr>
        <p:spPr>
          <a:xfrm>
            <a:off x="0" y="190195"/>
            <a:ext cx="12192001" cy="12091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>
                <a:solidFill>
                  <a:srgbClr val="953395"/>
                </a:solidFill>
              </a:rPr>
              <a:t>¡Gracias por tu asistencia!</a:t>
            </a:r>
          </a:p>
          <a:p>
            <a:pPr algn="ctr"/>
            <a:r>
              <a:rPr lang="es-CO" sz="3600" dirty="0">
                <a:solidFill>
                  <a:srgbClr val="953395"/>
                </a:solidFill>
              </a:rPr>
              <a:t>No olvides registrarte y descargar el material gratuitamente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6E20205-A19E-7903-6876-72BAFB38CD14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John Vergara</a:t>
            </a:r>
          </a:p>
        </p:txBody>
      </p:sp>
    </p:spTree>
    <p:extLst>
      <p:ext uri="{BB962C8B-B14F-4D97-AF65-F5344CB8AC3E}">
        <p14:creationId xmlns:p14="http://schemas.microsoft.com/office/powerpoint/2010/main" val="179670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2720441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8319091" y="2692430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  <a:ln>
              <a:solidFill>
                <a:srgbClr val="953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C4A8A0A3-E90F-C8F9-C3B3-CEACCBDA2AD7}"/>
              </a:ext>
            </a:extLst>
          </p:cNvPr>
          <p:cNvGrpSpPr/>
          <p:nvPr/>
        </p:nvGrpSpPr>
        <p:grpSpPr>
          <a:xfrm>
            <a:off x="4446567" y="2692430"/>
            <a:ext cx="3240000" cy="1260000"/>
            <a:chOff x="4453247" y="1211102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4453247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5C5C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" name="Imagen 2" descr="Imagen que contiene Interfaz de usuario gráfica&#10;&#10;El contenido generado por IA puede ser incorrecto.">
              <a:extLst>
                <a:ext uri="{FF2B5EF4-FFF2-40B4-BE49-F238E27FC236}">
                  <a16:creationId xmlns:a16="http://schemas.microsoft.com/office/drawing/2014/main" id="{8431ED0F-56E8-0AE8-08D7-97D27FC2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85" b="21260"/>
            <a:stretch>
              <a:fillRect/>
            </a:stretch>
          </p:blipFill>
          <p:spPr>
            <a:xfrm>
              <a:off x="4647053" y="1294423"/>
              <a:ext cx="2857500" cy="1020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al Power Platform Bootcamp">
            <a:extLst>
              <a:ext uri="{FF2B5EF4-FFF2-40B4-BE49-F238E27FC236}">
                <a16:creationId xmlns:a16="http://schemas.microsoft.com/office/drawing/2014/main" id="{B81FF835-2360-B908-2E49-51046E328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6" y="195343"/>
            <a:ext cx="1152000" cy="121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5F5524-CE78-8990-2796-BFDBF963069D}"/>
              </a:ext>
            </a:extLst>
          </p:cNvPr>
          <p:cNvSpPr txBox="1">
            <a:spLocks/>
          </p:cNvSpPr>
          <p:nvPr/>
        </p:nvSpPr>
        <p:spPr>
          <a:xfrm>
            <a:off x="1182000" y="1463957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953395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4"/>
            <a:extLst>
              <a:ext uri="{FF2B5EF4-FFF2-40B4-BE49-F238E27FC236}">
                <a16:creationId xmlns:a16="http://schemas.microsoft.com/office/drawing/2014/main" id="{A17E9E85-134C-8EFE-37FA-D36509199E7A}"/>
              </a:ext>
            </a:extLst>
          </p:cNvPr>
          <p:cNvSpPr txBox="1"/>
          <p:nvPr/>
        </p:nvSpPr>
        <p:spPr>
          <a:xfrm>
            <a:off x="507123" y="5552193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hlinkClick r:id="rId4"/>
              </a:rPr>
              <a:t>https://www.powerplatformbootcamp.com/2026/location-detail/?id=204afdc1-9ec1-f011-aa43-000d3af39bfd&amp;city=Cali</a:t>
            </a:r>
            <a:endParaRPr lang="es-CO" sz="16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88E55CE-2323-6CC1-062C-6A72C9A0F8AC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143464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1B857C1-C0CA-E921-927C-29C08D450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CF41DE55-8D79-C06D-0FF9-065A509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5809AB2-DE20-9BE8-D6B7-4B1CDF00F53B}"/>
              </a:ext>
            </a:extLst>
          </p:cNvPr>
          <p:cNvSpPr txBox="1"/>
          <p:nvPr/>
        </p:nvSpPr>
        <p:spPr>
          <a:xfrm>
            <a:off x="4563136" y="1458205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E9F081D-D6B9-4101-C99C-34A1002721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460848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3816765-8055-4DA7-E48D-AB22A738B8A6}"/>
              </a:ext>
            </a:extLst>
          </p:cNvPr>
          <p:cNvCxnSpPr/>
          <p:nvPr/>
        </p:nvCxnSpPr>
        <p:spPr>
          <a:xfrm>
            <a:off x="6418757" y="1864345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7A5A562B-004A-3F30-AB4E-DCA2A597A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>
            <a:fillRect/>
          </a:stretch>
        </p:blipFill>
        <p:spPr>
          <a:xfrm>
            <a:off x="3576755" y="3943350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3BB20EC-BB9F-401C-D8B0-126A95762B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>
          <a:xfrm>
            <a:off x="6058757" y="3940216"/>
            <a:ext cx="720000" cy="283045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8179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7CF43-247F-C438-43B4-6C15DCC43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5AD23120-BFE1-FD6F-3B14-A6821FFB198E}"/>
              </a:ext>
            </a:extLst>
          </p:cNvPr>
          <p:cNvSpPr txBox="1">
            <a:spLocks/>
          </p:cNvSpPr>
          <p:nvPr/>
        </p:nvSpPr>
        <p:spPr>
          <a:xfrm>
            <a:off x="1315273" y="4609773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="1" spc="300"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05</a:t>
            </a:r>
            <a:endParaRPr lang="en-ID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BC38FFC6-40DF-3347-1468-625F6B39D8EF}"/>
              </a:ext>
            </a:extLst>
          </p:cNvPr>
          <p:cNvSpPr txBox="1">
            <a:spLocks/>
          </p:cNvSpPr>
          <p:nvPr/>
        </p:nvSpPr>
        <p:spPr>
          <a:xfrm>
            <a:off x="4356061" y="4609773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="1" spc="300"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06</a:t>
            </a:r>
            <a:endParaRPr lang="en-ID" dirty="0"/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1A74D613-8B27-1CD5-D060-1FBE8362392B}"/>
              </a:ext>
            </a:extLst>
          </p:cNvPr>
          <p:cNvSpPr txBox="1">
            <a:spLocks/>
          </p:cNvSpPr>
          <p:nvPr/>
        </p:nvSpPr>
        <p:spPr>
          <a:xfrm>
            <a:off x="1315273" y="2914323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CO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spc="300"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03</a:t>
            </a:r>
            <a:endParaRPr lang="en-ID" dirty="0"/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A8B612B3-D9E5-1D04-FE85-C24A501DD0A1}"/>
              </a:ext>
            </a:extLst>
          </p:cNvPr>
          <p:cNvSpPr txBox="1">
            <a:spLocks/>
          </p:cNvSpPr>
          <p:nvPr/>
        </p:nvSpPr>
        <p:spPr>
          <a:xfrm>
            <a:off x="4356061" y="1212200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"/>
              </a:rPr>
              <a:t>02</a:t>
            </a:r>
            <a:endParaRPr lang="en-ID" dirty="0">
              <a:gradFill flip="none" rotWithShape="1">
                <a:gsLst>
                  <a:gs pos="0">
                    <a:srgbClr val="D482D4">
                      <a:tint val="66000"/>
                      <a:satMod val="160000"/>
                    </a:srgbClr>
                  </a:gs>
                  <a:gs pos="50000">
                    <a:srgbClr val="D482D4">
                      <a:tint val="44500"/>
                      <a:satMod val="160000"/>
                    </a:srgbClr>
                  </a:gs>
                  <a:gs pos="100000">
                    <a:srgbClr val="D482D4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"/>
            </a:endParaRP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8AC16CA4-5C27-B33A-1834-3CB094ED371A}"/>
              </a:ext>
            </a:extLst>
          </p:cNvPr>
          <p:cNvSpPr txBox="1">
            <a:spLocks/>
          </p:cNvSpPr>
          <p:nvPr/>
        </p:nvSpPr>
        <p:spPr>
          <a:xfrm>
            <a:off x="4356061" y="2914323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Montserrat"/>
              </a:rPr>
              <a:t>04</a:t>
            </a:r>
            <a:endParaRPr lang="en-ID" dirty="0">
              <a:gradFill flip="none" rotWithShape="1">
                <a:gsLst>
                  <a:gs pos="0">
                    <a:srgbClr val="D482D4">
                      <a:tint val="66000"/>
                      <a:satMod val="160000"/>
                    </a:srgbClr>
                  </a:gs>
                  <a:gs pos="50000">
                    <a:srgbClr val="D482D4">
                      <a:tint val="44500"/>
                      <a:satMod val="160000"/>
                    </a:srgbClr>
                  </a:gs>
                  <a:gs pos="100000">
                    <a:srgbClr val="D482D4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Montserrat"/>
            </a:endParaRP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87F046FF-08F0-7D80-6283-4BB4A56EA87A}"/>
              </a:ext>
            </a:extLst>
          </p:cNvPr>
          <p:cNvSpPr txBox="1">
            <a:spLocks/>
          </p:cNvSpPr>
          <p:nvPr/>
        </p:nvSpPr>
        <p:spPr>
          <a:xfrm>
            <a:off x="1315273" y="1212200"/>
            <a:ext cx="2277980" cy="825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600" b="1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D482D4">
                        <a:tint val="66000"/>
                        <a:satMod val="160000"/>
                      </a:srgbClr>
                    </a:gs>
                    <a:gs pos="50000">
                      <a:srgbClr val="D482D4">
                        <a:tint val="44500"/>
                        <a:satMod val="160000"/>
                      </a:srgbClr>
                    </a:gs>
                    <a:gs pos="100000">
                      <a:srgbClr val="D482D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uLnTx/>
                <a:uFillTx/>
                <a:latin typeface="Montserrat"/>
                <a:ea typeface="+mn-ea"/>
                <a:cs typeface="+mn-cs"/>
              </a:rPr>
              <a:t>01</a:t>
            </a:r>
            <a:endParaRPr kumimoji="0" lang="en-ID" sz="6600" b="1" i="0" u="none" strike="noStrike" kern="1200" cap="none" spc="300" normalizeH="0" baseline="0" noProof="0" dirty="0">
              <a:ln>
                <a:noFill/>
              </a:ln>
              <a:gradFill flip="none" rotWithShape="1">
                <a:gsLst>
                  <a:gs pos="0">
                    <a:srgbClr val="D482D4">
                      <a:tint val="66000"/>
                      <a:satMod val="160000"/>
                    </a:srgbClr>
                  </a:gs>
                  <a:gs pos="50000">
                    <a:srgbClr val="D482D4">
                      <a:tint val="44500"/>
                      <a:satMod val="160000"/>
                    </a:srgbClr>
                  </a:gs>
                  <a:gs pos="100000">
                    <a:srgbClr val="D482D4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F4BDC045-CE17-8346-67E2-B88CF8BF821C}"/>
              </a:ext>
            </a:extLst>
          </p:cNvPr>
          <p:cNvSpPr txBox="1">
            <a:spLocks/>
          </p:cNvSpPr>
          <p:nvPr/>
        </p:nvSpPr>
        <p:spPr>
          <a:xfrm>
            <a:off x="2286865" y="1581908"/>
            <a:ext cx="26356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Introducción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93E20EC3-9A98-0E15-E7E8-1B16E6FC3F3F}"/>
              </a:ext>
            </a:extLst>
          </p:cNvPr>
          <p:cNvSpPr txBox="1">
            <a:spLocks/>
          </p:cNvSpPr>
          <p:nvPr/>
        </p:nvSpPr>
        <p:spPr>
          <a:xfrm>
            <a:off x="5264327" y="1625031"/>
            <a:ext cx="3585180" cy="785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15D90DE8-92C1-8B5A-C98B-65547434C622}"/>
              </a:ext>
            </a:extLst>
          </p:cNvPr>
          <p:cNvSpPr txBox="1">
            <a:spLocks/>
          </p:cNvSpPr>
          <p:nvPr/>
        </p:nvSpPr>
        <p:spPr>
          <a:xfrm>
            <a:off x="2286865" y="3295414"/>
            <a:ext cx="26356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Problema (Antes)</a:t>
            </a:r>
            <a:b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01EB8F16-4BB1-D01F-A314-EC4123491E58}"/>
              </a:ext>
            </a:extLst>
          </p:cNvPr>
          <p:cNvSpPr txBox="1">
            <a:spLocks/>
          </p:cNvSpPr>
          <p:nvPr/>
        </p:nvSpPr>
        <p:spPr>
          <a:xfrm>
            <a:off x="5327707" y="3295414"/>
            <a:ext cx="26356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dirty="0">
                <a:solidFill>
                  <a:sysClr val="windowText" lastClr="000000"/>
                </a:solidFill>
                <a:latin typeface="Montserrat"/>
              </a:rPr>
              <a:t>Esperado (Después)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DF90149C-94F7-B30A-5CF2-7374605DEE28}"/>
              </a:ext>
            </a:extLst>
          </p:cNvPr>
          <p:cNvSpPr txBox="1">
            <a:spLocks/>
          </p:cNvSpPr>
          <p:nvPr/>
        </p:nvSpPr>
        <p:spPr>
          <a:xfrm>
            <a:off x="2286865" y="4982802"/>
            <a:ext cx="26356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¿Por qué </a:t>
            </a:r>
            <a:r>
              <a:rPr kumimoji="0" lang="es-CO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Power</a:t>
            </a: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  <a:r>
              <a:rPr kumimoji="0" lang="es-CO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Query</a:t>
            </a: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?</a:t>
            </a:r>
          </a:p>
        </p:txBody>
      </p:sp>
      <p:sp>
        <p:nvSpPr>
          <p:cNvPr id="71" name="Text Placeholder 19">
            <a:extLst>
              <a:ext uri="{FF2B5EF4-FFF2-40B4-BE49-F238E27FC236}">
                <a16:creationId xmlns:a16="http://schemas.microsoft.com/office/drawing/2014/main" id="{AE716448-E6CA-2410-A544-2B6A34620E81}"/>
              </a:ext>
            </a:extLst>
          </p:cNvPr>
          <p:cNvSpPr txBox="1">
            <a:spLocks/>
          </p:cNvSpPr>
          <p:nvPr/>
        </p:nvSpPr>
        <p:spPr>
          <a:xfrm>
            <a:off x="5327707" y="4982802"/>
            <a:ext cx="26356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Reglas de Negocio</a:t>
            </a:r>
          </a:p>
        </p:txBody>
      </p:sp>
      <p:sp>
        <p:nvSpPr>
          <p:cNvPr id="72" name="Title 20">
            <a:extLst>
              <a:ext uri="{FF2B5EF4-FFF2-40B4-BE49-F238E27FC236}">
                <a16:creationId xmlns:a16="http://schemas.microsoft.com/office/drawing/2014/main" id="{B8CAF637-F175-1AD3-80D5-C6CC892E4493}"/>
              </a:ext>
            </a:extLst>
          </p:cNvPr>
          <p:cNvSpPr txBox="1">
            <a:spLocks/>
          </p:cNvSpPr>
          <p:nvPr/>
        </p:nvSpPr>
        <p:spPr>
          <a:xfrm>
            <a:off x="1127235" y="129258"/>
            <a:ext cx="6225067" cy="8436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j-ea"/>
                <a:cs typeface="+mj-cs"/>
              </a:rPr>
              <a:t>De que vamos a hablar hoy?</a:t>
            </a:r>
          </a:p>
        </p:txBody>
      </p:sp>
      <p:pic>
        <p:nvPicPr>
          <p:cNvPr id="73" name="Marcador de posición de imagen 23" descr="Imagen que contiene persona, edificio, interior, hombre&#10;&#10;Descripción generada automáticamente">
            <a:extLst>
              <a:ext uri="{FF2B5EF4-FFF2-40B4-BE49-F238E27FC236}">
                <a16:creationId xmlns:a16="http://schemas.microsoft.com/office/drawing/2014/main" id="{CD1BA190-E768-B75F-FB4E-EFC13AB10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1797" y="0"/>
            <a:ext cx="3585180" cy="5943600"/>
          </a:xfrm>
          <a:custGeom>
            <a:avLst/>
            <a:gdLst>
              <a:gd name="connsiteX0" fmla="*/ 0 w 4038600"/>
              <a:gd name="connsiteY0" fmla="*/ 0 h 6858000"/>
              <a:gd name="connsiteX1" fmla="*/ 1829896 w 4038600"/>
              <a:gd name="connsiteY1" fmla="*/ 0 h 6858000"/>
              <a:gd name="connsiteX2" fmla="*/ 4038600 w 4038600"/>
              <a:gd name="connsiteY2" fmla="*/ 1144639 h 6858000"/>
              <a:gd name="connsiteX3" fmla="*/ 4038600 w 4038600"/>
              <a:gd name="connsiteY3" fmla="*/ 6858000 h 6858000"/>
              <a:gd name="connsiteX4" fmla="*/ 3140758 w 4038600"/>
              <a:gd name="connsiteY4" fmla="*/ 6858000 h 6858000"/>
              <a:gd name="connsiteX5" fmla="*/ 1143234 w 4038600"/>
              <a:gd name="connsiteY5" fmla="*/ 5782475 h 6858000"/>
              <a:gd name="connsiteX6" fmla="*/ 0 w 4038600"/>
              <a:gd name="connsiteY6" fmla="*/ 51642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600" h="6858000">
                <a:moveTo>
                  <a:pt x="0" y="0"/>
                </a:moveTo>
                <a:lnTo>
                  <a:pt x="1829896" y="0"/>
                </a:lnTo>
                <a:lnTo>
                  <a:pt x="4038600" y="1144639"/>
                </a:lnTo>
                <a:lnTo>
                  <a:pt x="4038600" y="6858000"/>
                </a:lnTo>
                <a:lnTo>
                  <a:pt x="3140758" y="6858000"/>
                </a:lnTo>
                <a:lnTo>
                  <a:pt x="1143234" y="5782475"/>
                </a:lnTo>
                <a:lnTo>
                  <a:pt x="0" y="5164203"/>
                </a:lnTo>
                <a:close/>
              </a:path>
            </a:pathLst>
          </a:custGeom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B841BD2-841E-2DC7-F4BF-DC40BDCC2DC7}"/>
              </a:ext>
            </a:extLst>
          </p:cNvPr>
          <p:cNvSpPr txBox="1">
            <a:spLocks/>
          </p:cNvSpPr>
          <p:nvPr/>
        </p:nvSpPr>
        <p:spPr>
          <a:xfrm>
            <a:off x="10335638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John Vergara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71172E8A-C8E8-AD95-7872-93A0850DACD5}"/>
              </a:ext>
            </a:extLst>
          </p:cNvPr>
          <p:cNvSpPr txBox="1">
            <a:spLocks/>
          </p:cNvSpPr>
          <p:nvPr/>
        </p:nvSpPr>
        <p:spPr>
          <a:xfrm>
            <a:off x="5316241" y="1545585"/>
            <a:ext cx="26356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Objetivo de la Sesión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07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78174-E3C8-46D5-AA81-66B110AE5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97059" y="2358909"/>
            <a:ext cx="7146866" cy="3331303"/>
          </a:xfrm>
        </p:spPr>
        <p:txBody>
          <a:bodyPr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+mj-lt"/>
              </a:rPr>
              <a:t>Formador y Consultor de Datos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+mj-lt"/>
              </a:rPr>
              <a:t>Ingeniero Topográfico de Profesión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MVP Microsoft x 2 – MCT/MOS Excel Expert 2016/2019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+mj-lt"/>
              </a:rPr>
              <a:t>+18 años de experiencia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+mj-lt"/>
              </a:rPr>
              <a:t>Eterno aprendiz</a:t>
            </a:r>
            <a:endParaRPr lang="en-ID" sz="2400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B44A60-02DF-4624-85F5-655755449E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11790" y="4201721"/>
            <a:ext cx="3030272" cy="396419"/>
          </a:xfrm>
        </p:spPr>
        <p:txBody>
          <a:bodyPr/>
          <a:lstStyle/>
          <a:p>
            <a:pPr algn="l"/>
            <a:r>
              <a:rPr lang="en-US" sz="2000" dirty="0"/>
              <a:t>JOHN JAIRO VERGARA D.</a:t>
            </a:r>
            <a:endParaRPr lang="en-ID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5ED0C7-C0BA-4541-BE50-7A70C8052C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21622" y="4511274"/>
            <a:ext cx="3030272" cy="582959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GB" sz="1400" b="1" dirty="0">
                <a:solidFill>
                  <a:srgbClr val="742575"/>
                </a:solidFill>
              </a:rPr>
              <a:t>johnmpl83@gmail.com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32C6574-0F05-00DF-1200-BA245B02242A}"/>
              </a:ext>
            </a:extLst>
          </p:cNvPr>
          <p:cNvSpPr txBox="1">
            <a:spLocks/>
          </p:cNvSpPr>
          <p:nvPr/>
        </p:nvSpPr>
        <p:spPr>
          <a:xfrm>
            <a:off x="1221622" y="4907693"/>
            <a:ext cx="2964105" cy="831773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 fontScale="92500" lnSpcReduction="10000"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100" baseline="0"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solidFill>
                  <a:srgbClr val="742575"/>
                </a:solidFill>
              </a:rPr>
              <a:t>LinkedIn: @johnjairovergarad</a:t>
            </a:r>
          </a:p>
          <a:p>
            <a:pPr algn="l"/>
            <a:r>
              <a:rPr lang="en-GB" sz="1600" dirty="0">
                <a:solidFill>
                  <a:srgbClr val="742575"/>
                </a:solidFill>
              </a:rPr>
              <a:t>YouTube: @johnvergarad</a:t>
            </a:r>
            <a:endParaRPr lang="en-ID" sz="1600" dirty="0">
              <a:solidFill>
                <a:srgbClr val="742575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E67B42-9509-B7B0-0544-9181B6F1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9" y="104334"/>
            <a:ext cx="511597" cy="34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FE731-48C9-D6A0-AB55-5B6055AE6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94" y="6080286"/>
            <a:ext cx="10304206" cy="766643"/>
          </a:xfrm>
          <a:prstGeom prst="rect">
            <a:avLst/>
          </a:prstGeom>
        </p:spPr>
      </p:pic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DB4EF91D-771B-12D5-0EB6-E7D35189598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4" b="13534"/>
          <a:stretch>
            <a:fillRect/>
          </a:stretch>
        </p:blipFill>
        <p:spPr>
          <a:custGeom>
            <a:avLst/>
            <a:gdLst>
              <a:gd name="connsiteX0" fmla="*/ 0 w 4428850"/>
              <a:gd name="connsiteY0" fmla="*/ 0 h 3922576"/>
              <a:gd name="connsiteX1" fmla="*/ 4428850 w 4428850"/>
              <a:gd name="connsiteY1" fmla="*/ 0 h 3922576"/>
              <a:gd name="connsiteX2" fmla="*/ 3681328 w 4428850"/>
              <a:gd name="connsiteY2" fmla="*/ 2753419 h 3922576"/>
              <a:gd name="connsiteX3" fmla="*/ 1738927 w 4428850"/>
              <a:gd name="connsiteY3" fmla="*/ 3867486 h 3922576"/>
              <a:gd name="connsiteX4" fmla="*/ 0 w 4428850"/>
              <a:gd name="connsiteY4" fmla="*/ 3397038 h 39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8850" h="3922576">
                <a:moveTo>
                  <a:pt x="0" y="0"/>
                </a:moveTo>
                <a:lnTo>
                  <a:pt x="4428850" y="0"/>
                </a:lnTo>
                <a:lnTo>
                  <a:pt x="3681328" y="2753419"/>
                </a:lnTo>
                <a:cubicBezTo>
                  <a:pt x="3453320" y="3594743"/>
                  <a:pt x="2578806" y="4095495"/>
                  <a:pt x="1738927" y="3867486"/>
                </a:cubicBezTo>
                <a:lnTo>
                  <a:pt x="0" y="3397038"/>
                </a:lnTo>
                <a:close/>
              </a:path>
            </a:pathLst>
          </a:custGeom>
        </p:spPr>
      </p:pic>
      <p:pic>
        <p:nvPicPr>
          <p:cNvPr id="17" name="Imagen 16" descr="My first Microsoft Most Valuable Professional (MVP) award">
            <a:extLst>
              <a:ext uri="{FF2B5EF4-FFF2-40B4-BE49-F238E27FC236}">
                <a16:creationId xmlns:a16="http://schemas.microsoft.com/office/drawing/2014/main" id="{945A2F52-7C56-2DD6-53FB-8792E98B3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112" y="435590"/>
            <a:ext cx="1023346" cy="1705576"/>
          </a:xfrm>
          <a:prstGeom prst="rect">
            <a:avLst/>
          </a:prstGeom>
        </p:spPr>
      </p:pic>
      <p:pic>
        <p:nvPicPr>
          <p:cNvPr id="19" name="Imagen 18" descr="Resultado de imagen de mos excel expert 2019">
            <a:extLst>
              <a:ext uri="{FF2B5EF4-FFF2-40B4-BE49-F238E27FC236}">
                <a16:creationId xmlns:a16="http://schemas.microsoft.com/office/drawing/2014/main" id="{DA932343-94AA-6CE0-7C48-9A6883C402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82" b="24374"/>
          <a:stretch>
            <a:fillRect/>
          </a:stretch>
        </p:blipFill>
        <p:spPr>
          <a:xfrm>
            <a:off x="7246370" y="620661"/>
            <a:ext cx="1848243" cy="1473811"/>
          </a:xfrm>
          <a:prstGeom prst="rect">
            <a:avLst/>
          </a:prstGeom>
        </p:spPr>
      </p:pic>
      <p:pic>
        <p:nvPicPr>
          <p:cNvPr id="27" name="Imagen 26" descr="Vea los detalles de la imagen relacionada. Microsoft Excel 2016 Logo - LogoDix">
            <a:extLst>
              <a:ext uri="{FF2B5EF4-FFF2-40B4-BE49-F238E27FC236}">
                <a16:creationId xmlns:a16="http://schemas.microsoft.com/office/drawing/2014/main" id="{86107FDF-FB53-3755-F585-5A453C6B9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373" y="666593"/>
            <a:ext cx="1427879" cy="14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3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F14C037D-C07C-1909-0A18-41B0CE3B9D3C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John Vergara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6033A8-27FA-0D9C-2477-D55ACAEC01F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/>
              <a:t>Objetivo de la sesión</a:t>
            </a:r>
            <a:endParaRPr lang="es-CO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79B6F0-F3AE-6200-DFA7-EBC8809545B6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11364686" cy="28713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Mostrar cómo M </a:t>
            </a:r>
            <a:r>
              <a:rPr lang="es-ES" b="1" dirty="0">
                <a:solidFill>
                  <a:srgbClr val="953395"/>
                </a:solidFill>
              </a:rPr>
              <a:t>resuelve transformaciones </a:t>
            </a:r>
            <a:r>
              <a:rPr lang="es-ES" dirty="0"/>
              <a:t>complejas de forma declarativa y repetible</a:t>
            </a:r>
          </a:p>
          <a:p>
            <a:r>
              <a:rPr lang="es-ES" dirty="0"/>
              <a:t>Convertir un registro por proyecto en registros atómicos: (Proyecto, Fecha, Persona)</a:t>
            </a:r>
          </a:p>
          <a:p>
            <a:r>
              <a:rPr lang="es-ES" dirty="0"/>
              <a:t>Aplicar </a:t>
            </a:r>
            <a:r>
              <a:rPr lang="es-ES" b="1" dirty="0">
                <a:solidFill>
                  <a:srgbClr val="953395"/>
                </a:solidFill>
              </a:rPr>
              <a:t>reglas de negocio</a:t>
            </a:r>
            <a:r>
              <a:rPr lang="es-ES" dirty="0"/>
              <a:t>: Tarifa total, costo diario, encargado con peso doble</a:t>
            </a:r>
          </a:p>
          <a:p>
            <a:r>
              <a:rPr lang="es-ES" dirty="0"/>
              <a:t>Cerrar con una </a:t>
            </a:r>
            <a:r>
              <a:rPr lang="es-ES" b="1" dirty="0">
                <a:solidFill>
                  <a:srgbClr val="953395"/>
                </a:solidFill>
              </a:rPr>
              <a:t>demo reproducible y buenas prácticas profesionales</a:t>
            </a:r>
          </a:p>
        </p:txBody>
      </p:sp>
    </p:spTree>
    <p:extLst>
      <p:ext uri="{BB962C8B-B14F-4D97-AF65-F5344CB8AC3E}">
        <p14:creationId xmlns:p14="http://schemas.microsoft.com/office/powerpoint/2010/main" val="372073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95FE2-6017-63E9-1DAC-49DA56C29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F97154B-42DC-ED55-38B9-F45C3AA019DA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John Vergara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FCFCD7-CEA5-DE7A-DF23-8F10D12A884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El problema típico (</a:t>
            </a:r>
            <a:r>
              <a:rPr lang="es-CO" dirty="0" err="1"/>
              <a:t>Before</a:t>
            </a:r>
            <a:r>
              <a:rPr lang="es-CO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F0BD03-2BDF-E0B3-2C1A-0AF05999F1B0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11249130" cy="26703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/>
              <a:t>Una fila puede contener </a:t>
            </a:r>
            <a:r>
              <a:rPr lang="es-ES" sz="3600" dirty="0">
                <a:solidFill>
                  <a:srgbClr val="953395"/>
                </a:solidFill>
              </a:rPr>
              <a:t>múltiples personas </a:t>
            </a:r>
            <a:r>
              <a:rPr lang="es-ES" sz="3600" dirty="0"/>
              <a:t>(lista en una celda)</a:t>
            </a:r>
          </a:p>
          <a:p>
            <a:r>
              <a:rPr lang="es-ES" sz="3600" dirty="0"/>
              <a:t>Las fechas vienen como rangos </a:t>
            </a:r>
            <a:r>
              <a:rPr lang="es-ES" sz="3600" dirty="0" err="1">
                <a:solidFill>
                  <a:srgbClr val="953395"/>
                </a:solidFill>
              </a:rPr>
              <a:t>StartDate</a:t>
            </a:r>
            <a:r>
              <a:rPr lang="es-ES" sz="3600" dirty="0">
                <a:solidFill>
                  <a:srgbClr val="953395"/>
                </a:solidFill>
              </a:rPr>
              <a:t> – </a:t>
            </a:r>
            <a:r>
              <a:rPr lang="es-ES" sz="3600" dirty="0" err="1">
                <a:solidFill>
                  <a:srgbClr val="953395"/>
                </a:solidFill>
              </a:rPr>
              <a:t>EndDate</a:t>
            </a:r>
            <a:endParaRPr lang="es-ES" sz="3600" dirty="0">
              <a:solidFill>
                <a:srgbClr val="953395"/>
              </a:solidFill>
            </a:endParaRPr>
          </a:p>
          <a:p>
            <a:r>
              <a:rPr lang="es-ES" sz="3600" dirty="0"/>
              <a:t>El costo está a </a:t>
            </a:r>
            <a:r>
              <a:rPr lang="es-ES" sz="3600" dirty="0">
                <a:solidFill>
                  <a:srgbClr val="953395"/>
                </a:solidFill>
              </a:rPr>
              <a:t>nivel de proyecto </a:t>
            </a:r>
            <a:r>
              <a:rPr lang="es-ES" sz="3600" dirty="0"/>
              <a:t>(Tarifa total)</a:t>
            </a:r>
          </a:p>
          <a:p>
            <a:r>
              <a:rPr lang="es-ES" sz="3600" dirty="0"/>
              <a:t>Así no se puede analizar por día/persona</a:t>
            </a:r>
          </a:p>
        </p:txBody>
      </p:sp>
    </p:spTree>
    <p:extLst>
      <p:ext uri="{BB962C8B-B14F-4D97-AF65-F5344CB8AC3E}">
        <p14:creationId xmlns:p14="http://schemas.microsoft.com/office/powerpoint/2010/main" val="3336578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84BA-8294-7ABB-0E88-EFC8687E1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2DC5914-7040-619B-B7B6-BD172109FF80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John Vergara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08EEB3-1C32-4C0C-6EF0-10274EE9803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El resultado esperado (After)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1BDE2D-345E-7F5F-4ED0-D3380AA9B169}"/>
              </a:ext>
            </a:extLst>
          </p:cNvPr>
          <p:cNvSpPr txBox="1">
            <a:spLocks/>
          </p:cNvSpPr>
          <p:nvPr/>
        </p:nvSpPr>
        <p:spPr>
          <a:xfrm>
            <a:off x="457199" y="1600200"/>
            <a:ext cx="11163719" cy="3062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>
                <a:solidFill>
                  <a:srgbClr val="953395"/>
                </a:solidFill>
              </a:rPr>
              <a:t>Una fila = una persona en un día para un proyecto</a:t>
            </a:r>
          </a:p>
          <a:p>
            <a:r>
              <a:rPr lang="es-ES" sz="3200" dirty="0"/>
              <a:t>Columnas clave: Proyecto, Fecha, Persona, Encargado, </a:t>
            </a:r>
            <a:r>
              <a:rPr lang="es-ES" sz="3200" dirty="0" err="1"/>
              <a:t>CostoDiaPersona</a:t>
            </a:r>
            <a:endParaRPr lang="es-ES" sz="3200" dirty="0"/>
          </a:p>
          <a:p>
            <a:r>
              <a:rPr lang="es-ES" sz="3200" dirty="0"/>
              <a:t>La suma de </a:t>
            </a:r>
            <a:r>
              <a:rPr lang="es-ES" sz="3200" dirty="0" err="1"/>
              <a:t>CostoDiaPersona</a:t>
            </a:r>
            <a:r>
              <a:rPr lang="es-ES" sz="3200" dirty="0"/>
              <a:t> por proyecto debe igualar la Tarifa total (salvo redondeos)</a:t>
            </a:r>
          </a:p>
          <a:p>
            <a:r>
              <a:rPr lang="es-ES" sz="3200" dirty="0"/>
              <a:t>Listo para Modelar</a:t>
            </a:r>
          </a:p>
        </p:txBody>
      </p:sp>
    </p:spTree>
    <p:extLst>
      <p:ext uri="{BB962C8B-B14F-4D97-AF65-F5344CB8AC3E}">
        <p14:creationId xmlns:p14="http://schemas.microsoft.com/office/powerpoint/2010/main" val="149984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9C8F4-9F28-8FD8-2A59-90FB92834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CEE0D5C5-8258-6B0E-7988-5C3AA57556DE}"/>
              </a:ext>
            </a:extLst>
          </p:cNvPr>
          <p:cNvSpPr txBox="1">
            <a:spLocks/>
          </p:cNvSpPr>
          <p:nvPr/>
        </p:nvSpPr>
        <p:spPr>
          <a:xfrm>
            <a:off x="10279076" y="5651627"/>
            <a:ext cx="190008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sz="1200" i="1" dirty="0">
                <a:solidFill>
                  <a:srgbClr val="742575"/>
                </a:solidFill>
              </a:rPr>
              <a:t>John Vergara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FA123B-2CB8-2F55-80BE-1B411288E2E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¿Por qué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 + M?</a:t>
            </a:r>
            <a:endParaRPr lang="es-C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8D971D-E6A2-A8D8-D3A5-D5846AFAC6BB}"/>
              </a:ext>
            </a:extLst>
          </p:cNvPr>
          <p:cNvSpPr txBox="1">
            <a:spLocks/>
          </p:cNvSpPr>
          <p:nvPr/>
        </p:nvSpPr>
        <p:spPr>
          <a:xfrm>
            <a:off x="457199" y="1600201"/>
            <a:ext cx="7269983" cy="3363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94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>
                <a:solidFill>
                  <a:srgbClr val="953395"/>
                </a:solidFill>
              </a:rPr>
              <a:t>Transformación declarativa</a:t>
            </a:r>
            <a:r>
              <a:rPr lang="es-ES" sz="3200" dirty="0"/>
              <a:t> (ETL) y fácil de leer</a:t>
            </a:r>
          </a:p>
          <a:p>
            <a:r>
              <a:rPr lang="es-ES" sz="3200" dirty="0">
                <a:solidFill>
                  <a:srgbClr val="953395"/>
                </a:solidFill>
              </a:rPr>
              <a:t>Repetible: </a:t>
            </a:r>
            <a:r>
              <a:rPr lang="es-ES" sz="3200" dirty="0"/>
              <a:t>mismo script, mismo resultado</a:t>
            </a:r>
          </a:p>
          <a:p>
            <a:r>
              <a:rPr lang="es-ES" sz="3200" dirty="0">
                <a:solidFill>
                  <a:srgbClr val="953395"/>
                </a:solidFill>
              </a:rPr>
              <a:t>Auditabilidad:</a:t>
            </a:r>
            <a:r>
              <a:rPr lang="es-ES" sz="3200" dirty="0"/>
              <a:t> pasos claros (y documentables)</a:t>
            </a:r>
          </a:p>
          <a:p>
            <a:r>
              <a:rPr lang="es-ES" sz="3200" dirty="0">
                <a:solidFill>
                  <a:srgbClr val="953395"/>
                </a:solidFill>
              </a:rPr>
              <a:t>Portabilidad:</a:t>
            </a:r>
            <a:r>
              <a:rPr lang="es-ES" sz="3200" dirty="0"/>
              <a:t> Excel, </a:t>
            </a:r>
            <a:r>
              <a:rPr lang="es-ES" sz="3200" dirty="0" err="1"/>
              <a:t>Power</a:t>
            </a:r>
            <a:r>
              <a:rPr lang="es-ES" sz="3200" dirty="0"/>
              <a:t> BI, </a:t>
            </a:r>
            <a:r>
              <a:rPr lang="es-ES" sz="3200" dirty="0" err="1"/>
              <a:t>Dataflows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1565235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3" ma:contentTypeDescription="Crear nuevo documento." ma:contentTypeScope="" ma:versionID="ff6d07b46bee36d50fb51a4d27c9da50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da13a3cb0be8a7b400e6630cee027f14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Props1.xml><?xml version="1.0" encoding="utf-8"?>
<ds:datastoreItem xmlns:ds="http://schemas.openxmlformats.org/officeDocument/2006/customXml" ds:itemID="{EC7EF1D3-6E9D-4A19-88B2-0443B36E5E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dc2d4-9990-48de-9593-97e4a854a45f"/>
    <ds:schemaRef ds:uri="563ab91c-d08d-4c33-9871-4cc4e409e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9D9475-1AE1-45C8-B1D4-023D14BDD6BB}">
  <ds:schemaRefs>
    <ds:schemaRef ds:uri="563ab91c-d08d-4c33-9871-4cc4e409eafa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863dc2d4-9990-48de-9593-97e4a854a45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440</Words>
  <Application>Microsoft Office PowerPoint</Application>
  <PresentationFormat>Panorámica</PresentationFormat>
  <Paragraphs>71</Paragraphs>
  <Slides>11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Lato</vt:lpstr>
      <vt:lpstr>Proxima Nova</vt:lpstr>
      <vt:lpstr>Montserrat</vt:lpstr>
      <vt:lpstr>Oswald</vt:lpstr>
      <vt:lpstr>ADLaM Display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John Vergara Domínguez</cp:lastModifiedBy>
  <cp:revision>102</cp:revision>
  <dcterms:created xsi:type="dcterms:W3CDTF">2023-06-14T01:28:16Z</dcterms:created>
  <dcterms:modified xsi:type="dcterms:W3CDTF">2026-02-18T22:46:50Z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2026-02-18T22:13:34Z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789ee157-5284-4dd6-b927-3787d0be0d10</vt:lpwstr>
  </property>
  <property fmtid="{D5CDD505-2E9C-101B-9397-08002B2CF9AE}" pid="9" name="MSIP_Label_defa4170-0d19-0005-0004-bc88714345d2_ActionId">
    <vt:lpwstr>159490b7-ad82-47b2-b78b-68e86c91174a</vt:lpwstr>
  </property>
  <property fmtid="{D5CDD505-2E9C-101B-9397-08002B2CF9AE}" pid="10" name="MSIP_Label_defa4170-0d19-0005-0004-bc88714345d2_ContentBits">
    <vt:lpwstr>0</vt:lpwstr>
  </property>
  <property fmtid="{D5CDD505-2E9C-101B-9397-08002B2CF9AE}" pid="11" name="MSIP_Label_defa4170-0d19-0005-0004-bc88714345d2_Tag">
    <vt:lpwstr>10, 3, 0, 1</vt:lpwstr>
  </property>
</Properties>
</file>